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5" r:id="rId1"/>
  </p:sldMasterIdLst>
  <p:sldIdLst>
    <p:sldId id="256" r:id="rId2"/>
    <p:sldId id="257" r:id="rId3"/>
    <p:sldId id="258" r:id="rId4"/>
    <p:sldId id="259" r:id="rId5"/>
    <p:sldId id="260" r:id="rId6"/>
    <p:sldId id="261" r:id="rId7"/>
    <p:sldId id="262" r:id="rId8"/>
    <p:sldId id="263" r:id="rId9"/>
    <p:sldId id="264"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4" d="100"/>
          <a:sy n="114" d="100"/>
        </p:scale>
        <p:origin x="414"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2.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4/8/2020</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939605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4/8/2020</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815404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4/8/2020</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001339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4/8/2020</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028392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4/8/2020</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816211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4/8/2020</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991212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4/8/2020</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0788846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4/8/2020</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059310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4/8/2020</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791807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4/8/2020</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1172243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4/8/2020</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357404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4/8/2020</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89680798"/>
      </p:ext>
    </p:extLst>
  </p:cSld>
  <p:clrMap bg1="lt1" tx1="dk1" bg2="lt2" tx2="dk2" accent1="accent1" accent2="accent2" accent3="accent3" accent4="accent4" accent5="accent5" accent6="accent6" hlink="hlink" folHlink="folHlink"/>
  <p:sldLayoutIdLst>
    <p:sldLayoutId id="2147483740" r:id="rId1"/>
    <p:sldLayoutId id="2147483741" r:id="rId2"/>
    <p:sldLayoutId id="2147483742" r:id="rId3"/>
    <p:sldLayoutId id="2147483743" r:id="rId4"/>
    <p:sldLayoutId id="2147483744" r:id="rId5"/>
    <p:sldLayoutId id="2147483738" r:id="rId6"/>
    <p:sldLayoutId id="2147483734" r:id="rId7"/>
    <p:sldLayoutId id="2147483735" r:id="rId8"/>
    <p:sldLayoutId id="2147483736" r:id="rId9"/>
    <p:sldLayoutId id="2147483737" r:id="rId10"/>
    <p:sldLayoutId id="2147483739" r:id="rId11"/>
  </p:sldLayoutIdLst>
  <p:hf sldNum="0" hdr="0" ftr="0" dt="0"/>
  <p:txStyles>
    <p:titleStyle>
      <a:lvl1pPr algn="l" defTabSz="914400" rtl="0" eaLnBrk="1" latinLnBrk="0" hangingPunct="1">
        <a:lnSpc>
          <a:spcPct val="90000"/>
        </a:lnSpc>
        <a:spcBef>
          <a:spcPct val="0"/>
        </a:spcBef>
        <a:buNone/>
        <a:defRPr sz="55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20000"/>
        </a:lnSpc>
        <a:spcBef>
          <a:spcPts val="1200"/>
        </a:spcBef>
        <a:spcAft>
          <a:spcPts val="200"/>
        </a:spcAft>
        <a:buClr>
          <a:schemeClr val="accent1"/>
        </a:buClr>
        <a:buSzPct val="100000"/>
        <a:buFont typeface="Calibri" panose="020F0502020204030204" pitchFamily="34" charset="0"/>
        <a:buChar char=" "/>
        <a:defRPr sz="18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6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image" Target="../media/image1.jpe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0AF4F2BA-3C03-4E2C-8ABC-0949B61B3C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1F6609D9-6AF8-4094-8B74-4B78EF9E05AF}"/>
              </a:ext>
            </a:extLst>
          </p:cNvPr>
          <p:cNvPicPr>
            <a:picLocks noChangeAspect="1"/>
          </p:cNvPicPr>
          <p:nvPr/>
        </p:nvPicPr>
        <p:blipFill rotWithShape="1">
          <a:blip r:embed="rId4">
            <a:alphaModFix amt="35000"/>
          </a:blip>
          <a:srcRect t="18981" b="10707"/>
          <a:stretch/>
        </p:blipFill>
        <p:spPr>
          <a:xfrm>
            <a:off x="20" y="10"/>
            <a:ext cx="12191980" cy="6857990"/>
          </a:xfrm>
          <a:prstGeom prst="rect">
            <a:avLst/>
          </a:prstGeom>
        </p:spPr>
      </p:pic>
      <p:sp>
        <p:nvSpPr>
          <p:cNvPr id="2" name="Title 1">
            <a:extLst>
              <a:ext uri="{FF2B5EF4-FFF2-40B4-BE49-F238E27FC236}">
                <a16:creationId xmlns:a16="http://schemas.microsoft.com/office/drawing/2014/main" id="{622C671E-0DFA-4F40-BC81-022D565C617D}"/>
              </a:ext>
            </a:extLst>
          </p:cNvPr>
          <p:cNvSpPr>
            <a:spLocks noGrp="1"/>
          </p:cNvSpPr>
          <p:nvPr>
            <p:ph type="ctrTitle"/>
          </p:nvPr>
        </p:nvSpPr>
        <p:spPr>
          <a:xfrm>
            <a:off x="1097280" y="758952"/>
            <a:ext cx="10058400" cy="3566160"/>
          </a:xfrm>
        </p:spPr>
        <p:txBody>
          <a:bodyPr>
            <a:normAutofit/>
          </a:bodyPr>
          <a:lstStyle/>
          <a:p>
            <a:r>
              <a:rPr lang="en-US" dirty="0">
                <a:solidFill>
                  <a:srgbClr val="FFFFFF"/>
                </a:solidFill>
              </a:rPr>
              <a:t>Multi Programming Quantum Computers</a:t>
            </a:r>
          </a:p>
        </p:txBody>
      </p:sp>
      <p:sp>
        <p:nvSpPr>
          <p:cNvPr id="3" name="Subtitle 2">
            <a:extLst>
              <a:ext uri="{FF2B5EF4-FFF2-40B4-BE49-F238E27FC236}">
                <a16:creationId xmlns:a16="http://schemas.microsoft.com/office/drawing/2014/main" id="{914381B8-DFA6-47D1-BC9E-15DD58988813}"/>
              </a:ext>
            </a:extLst>
          </p:cNvPr>
          <p:cNvSpPr>
            <a:spLocks noGrp="1"/>
          </p:cNvSpPr>
          <p:nvPr>
            <p:ph type="subTitle" idx="1"/>
          </p:nvPr>
        </p:nvSpPr>
        <p:spPr>
          <a:xfrm>
            <a:off x="1100051" y="4645152"/>
            <a:ext cx="10058400" cy="1143000"/>
          </a:xfrm>
        </p:spPr>
        <p:txBody>
          <a:bodyPr>
            <a:normAutofit/>
          </a:bodyPr>
          <a:lstStyle/>
          <a:p>
            <a:r>
              <a:rPr lang="en-US">
                <a:solidFill>
                  <a:srgbClr val="FFFFFF"/>
                </a:solidFill>
              </a:rPr>
              <a:t>Presentation by Justin Butler</a:t>
            </a:r>
          </a:p>
        </p:txBody>
      </p:sp>
      <p:cxnSp>
        <p:nvCxnSpPr>
          <p:cNvPr id="25" name="Straight Connector 24">
            <a:extLst>
              <a:ext uri="{FF2B5EF4-FFF2-40B4-BE49-F238E27FC236}">
                <a16:creationId xmlns:a16="http://schemas.microsoft.com/office/drawing/2014/main" id="{A07787ED-5EDC-4C54-AD87-55B60D0FE39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7" name="Rectangle 26">
            <a:extLst>
              <a:ext uri="{FF2B5EF4-FFF2-40B4-BE49-F238E27FC236}">
                <a16:creationId xmlns:a16="http://schemas.microsoft.com/office/drawing/2014/main" id="{B40A8CA7-7D5A-43B0-A1A0-B558ECA9E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into">
            <a:hlinkClick r:id="" action="ppaction://media"/>
            <a:extLst>
              <a:ext uri="{FF2B5EF4-FFF2-40B4-BE49-F238E27FC236}">
                <a16:creationId xmlns:a16="http://schemas.microsoft.com/office/drawing/2014/main" id="{832B2916-CF2E-4FA7-BA52-81ACBA161F1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535818" y="5348962"/>
            <a:ext cx="609600" cy="609600"/>
          </a:xfrm>
          <a:prstGeom prst="rect">
            <a:avLst/>
          </a:prstGeom>
        </p:spPr>
      </p:pic>
    </p:spTree>
    <p:extLst>
      <p:ext uri="{BB962C8B-B14F-4D97-AF65-F5344CB8AC3E}">
        <p14:creationId xmlns:p14="http://schemas.microsoft.com/office/powerpoint/2010/main" val="194102338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98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3636">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E2EC9B-8925-40C8-80B4-4D639904D135}"/>
              </a:ext>
            </a:extLst>
          </p:cNvPr>
          <p:cNvSpPr>
            <a:spLocks noGrp="1"/>
          </p:cNvSpPr>
          <p:nvPr>
            <p:ph type="title"/>
          </p:nvPr>
        </p:nvSpPr>
        <p:spPr/>
        <p:txBody>
          <a:bodyPr/>
          <a:lstStyle/>
          <a:p>
            <a:r>
              <a:rPr lang="en-US" dirty="0"/>
              <a:t>The problem</a:t>
            </a:r>
          </a:p>
        </p:txBody>
      </p:sp>
      <p:sp>
        <p:nvSpPr>
          <p:cNvPr id="3" name="Content Placeholder 2">
            <a:extLst>
              <a:ext uri="{FF2B5EF4-FFF2-40B4-BE49-F238E27FC236}">
                <a16:creationId xmlns:a16="http://schemas.microsoft.com/office/drawing/2014/main" id="{064AD841-45F6-4015-9E92-970F19D363B8}"/>
              </a:ext>
            </a:extLst>
          </p:cNvPr>
          <p:cNvSpPr>
            <a:spLocks noGrp="1"/>
          </p:cNvSpPr>
          <p:nvPr>
            <p:ph idx="1"/>
          </p:nvPr>
        </p:nvSpPr>
        <p:spPr/>
        <p:txBody>
          <a:bodyPr>
            <a:normAutofit/>
          </a:bodyPr>
          <a:lstStyle/>
          <a:p>
            <a:pPr>
              <a:buFont typeface="Arial" panose="020B0604020202020204" pitchFamily="34" charset="0"/>
              <a:buChar char="•"/>
            </a:pPr>
            <a:r>
              <a:rPr lang="en-US" sz="2400" dirty="0"/>
              <a:t> Quantum bits have high rate of error</a:t>
            </a:r>
          </a:p>
          <a:p>
            <a:pPr>
              <a:buFont typeface="Arial" panose="020B0604020202020204" pitchFamily="34" charset="0"/>
              <a:buChar char="•"/>
            </a:pPr>
            <a:r>
              <a:rPr lang="en-US" sz="2400" dirty="0"/>
              <a:t> Slow Research and development</a:t>
            </a:r>
          </a:p>
          <a:p>
            <a:pPr>
              <a:buFont typeface="Arial" panose="020B0604020202020204" pitchFamily="34" charset="0"/>
              <a:buChar char="•"/>
            </a:pPr>
            <a:r>
              <a:rPr lang="en-US" sz="2400" dirty="0"/>
              <a:t> Need a way to reliably run programs</a:t>
            </a:r>
          </a:p>
          <a:p>
            <a:pPr>
              <a:buFont typeface="Arial" panose="020B0604020202020204" pitchFamily="34" charset="0"/>
              <a:buChar char="•"/>
            </a:pPr>
            <a:r>
              <a:rPr lang="en-US" sz="2400" dirty="0"/>
              <a:t> More users than machines</a:t>
            </a:r>
          </a:p>
          <a:p>
            <a:pPr>
              <a:buFont typeface="Arial" panose="020B0604020202020204" pitchFamily="34" charset="0"/>
              <a:buChar char="•"/>
            </a:pPr>
            <a:endParaRPr lang="en-US" sz="2400" dirty="0"/>
          </a:p>
          <a:p>
            <a:pPr>
              <a:buFont typeface="Arial" panose="020B0604020202020204" pitchFamily="34" charset="0"/>
              <a:buChar char="•"/>
            </a:pPr>
            <a:endParaRPr lang="en-US" sz="2400" dirty="0"/>
          </a:p>
          <a:p>
            <a:pPr marL="0" indent="0">
              <a:buNone/>
            </a:pPr>
            <a:endParaRPr lang="en-US" sz="2400" dirty="0"/>
          </a:p>
        </p:txBody>
      </p:sp>
      <p:pic>
        <p:nvPicPr>
          <p:cNvPr id="4" name="Recorded Sound">
            <a:hlinkClick r:id="" action="ppaction://media"/>
            <a:extLst>
              <a:ext uri="{FF2B5EF4-FFF2-40B4-BE49-F238E27FC236}">
                <a16:creationId xmlns:a16="http://schemas.microsoft.com/office/drawing/2014/main" id="{FDBA425F-A7DC-4CE6-96B0-0E02178B31C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516880" y="5062057"/>
            <a:ext cx="609600" cy="609600"/>
          </a:xfrm>
          <a:prstGeom prst="rect">
            <a:avLst/>
          </a:prstGeom>
        </p:spPr>
      </p:pic>
    </p:spTree>
    <p:extLst>
      <p:ext uri="{BB962C8B-B14F-4D97-AF65-F5344CB8AC3E}">
        <p14:creationId xmlns:p14="http://schemas.microsoft.com/office/powerpoint/2010/main" val="27705856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908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FECC5E-9FA1-455B-998D-88E0E31D8BD7}"/>
              </a:ext>
            </a:extLst>
          </p:cNvPr>
          <p:cNvSpPr>
            <a:spLocks noGrp="1"/>
          </p:cNvSpPr>
          <p:nvPr>
            <p:ph type="title"/>
          </p:nvPr>
        </p:nvSpPr>
        <p:spPr/>
        <p:txBody>
          <a:bodyPr/>
          <a:lstStyle/>
          <a:p>
            <a:r>
              <a:rPr lang="en-US" dirty="0"/>
              <a:t>Motivation</a:t>
            </a:r>
          </a:p>
        </p:txBody>
      </p:sp>
      <p:sp>
        <p:nvSpPr>
          <p:cNvPr id="3" name="Content Placeholder 2">
            <a:extLst>
              <a:ext uri="{FF2B5EF4-FFF2-40B4-BE49-F238E27FC236}">
                <a16:creationId xmlns:a16="http://schemas.microsoft.com/office/drawing/2014/main" id="{C33C9E44-EF17-4AF1-9F39-D2DB388FCF03}"/>
              </a:ext>
            </a:extLst>
          </p:cNvPr>
          <p:cNvSpPr>
            <a:spLocks noGrp="1"/>
          </p:cNvSpPr>
          <p:nvPr>
            <p:ph idx="1"/>
          </p:nvPr>
        </p:nvSpPr>
        <p:spPr/>
        <p:txBody>
          <a:bodyPr>
            <a:normAutofit/>
          </a:bodyPr>
          <a:lstStyle/>
          <a:p>
            <a:r>
              <a:rPr lang="en-US" sz="2400" dirty="0"/>
              <a:t>Quantum computers will change the world much like classical computers did after WWII. </a:t>
            </a:r>
          </a:p>
          <a:p>
            <a:r>
              <a:rPr lang="en-US" sz="2400" dirty="0"/>
              <a:t>These computers will have the ability to solve problems deemed impossible with classical computation.</a:t>
            </a:r>
          </a:p>
          <a:p>
            <a:r>
              <a:rPr lang="en-US" sz="2400" dirty="0"/>
              <a:t>Providing research in this field has near limitless potential.</a:t>
            </a:r>
          </a:p>
        </p:txBody>
      </p:sp>
      <p:pic>
        <p:nvPicPr>
          <p:cNvPr id="4" name="Recorded Sound">
            <a:hlinkClick r:id="" action="ppaction://media"/>
            <a:extLst>
              <a:ext uri="{FF2B5EF4-FFF2-40B4-BE49-F238E27FC236}">
                <a16:creationId xmlns:a16="http://schemas.microsoft.com/office/drawing/2014/main" id="{CB313F54-B83F-4950-BF50-5CF1E3147CD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791200" y="5259492"/>
            <a:ext cx="609600" cy="609600"/>
          </a:xfrm>
          <a:prstGeom prst="rect">
            <a:avLst/>
          </a:prstGeom>
        </p:spPr>
      </p:pic>
    </p:spTree>
    <p:extLst>
      <p:ext uri="{BB962C8B-B14F-4D97-AF65-F5344CB8AC3E}">
        <p14:creationId xmlns:p14="http://schemas.microsoft.com/office/powerpoint/2010/main" val="32601475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592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194025-B1BC-4A90-8E1D-89AEBEB799FA}"/>
              </a:ext>
            </a:extLst>
          </p:cNvPr>
          <p:cNvSpPr>
            <a:spLocks noGrp="1"/>
          </p:cNvSpPr>
          <p:nvPr>
            <p:ph type="title"/>
          </p:nvPr>
        </p:nvSpPr>
        <p:spPr/>
        <p:txBody>
          <a:bodyPr/>
          <a:lstStyle/>
          <a:p>
            <a:r>
              <a:rPr lang="en-US" dirty="0"/>
              <a:t>Approach</a:t>
            </a:r>
          </a:p>
        </p:txBody>
      </p:sp>
      <p:sp>
        <p:nvSpPr>
          <p:cNvPr id="3" name="Content Placeholder 2">
            <a:extLst>
              <a:ext uri="{FF2B5EF4-FFF2-40B4-BE49-F238E27FC236}">
                <a16:creationId xmlns:a16="http://schemas.microsoft.com/office/drawing/2014/main" id="{012E4494-EECA-4573-AF12-B38975ECB527}"/>
              </a:ext>
            </a:extLst>
          </p:cNvPr>
          <p:cNvSpPr>
            <a:spLocks noGrp="1"/>
          </p:cNvSpPr>
          <p:nvPr>
            <p:ph idx="1"/>
          </p:nvPr>
        </p:nvSpPr>
        <p:spPr/>
        <p:txBody>
          <a:bodyPr>
            <a:normAutofit/>
          </a:bodyPr>
          <a:lstStyle/>
          <a:p>
            <a:r>
              <a:rPr lang="en-US" sz="2400" dirty="0"/>
              <a:t>The approach taken was to build an architecture that could provide reliable quantum computations that reduces the error rate.</a:t>
            </a:r>
          </a:p>
          <a:p>
            <a:r>
              <a:rPr lang="en-US" sz="2400" dirty="0"/>
              <a:t>This is achieved by creating a Fair and Reliable Partitioning algorithm. This algorithm clusters reliable qubits together and allocates them to a program. </a:t>
            </a:r>
          </a:p>
          <a:p>
            <a:r>
              <a:rPr lang="en-US" sz="2400" dirty="0"/>
              <a:t>This model was applied to IBM Q16 quantum computer (16 Qubits)</a:t>
            </a:r>
          </a:p>
        </p:txBody>
      </p:sp>
      <p:pic>
        <p:nvPicPr>
          <p:cNvPr id="4" name="Recorded Sound">
            <a:hlinkClick r:id="" action="ppaction://media"/>
            <a:extLst>
              <a:ext uri="{FF2B5EF4-FFF2-40B4-BE49-F238E27FC236}">
                <a16:creationId xmlns:a16="http://schemas.microsoft.com/office/drawing/2014/main" id="{E684A927-CFC4-4BA4-AC4D-3DB2F350B05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791200" y="5259492"/>
            <a:ext cx="609600" cy="609600"/>
          </a:xfrm>
          <a:prstGeom prst="rect">
            <a:avLst/>
          </a:prstGeom>
        </p:spPr>
      </p:pic>
    </p:spTree>
    <p:extLst>
      <p:ext uri="{BB962C8B-B14F-4D97-AF65-F5344CB8AC3E}">
        <p14:creationId xmlns:p14="http://schemas.microsoft.com/office/powerpoint/2010/main" val="14300865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326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8095D4-E175-414A-88D9-A819553F645E}"/>
              </a:ext>
            </a:extLst>
          </p:cNvPr>
          <p:cNvSpPr>
            <a:spLocks noGrp="1"/>
          </p:cNvSpPr>
          <p:nvPr>
            <p:ph type="title"/>
          </p:nvPr>
        </p:nvSpPr>
        <p:spPr/>
        <p:txBody>
          <a:bodyPr/>
          <a:lstStyle/>
          <a:p>
            <a:r>
              <a:rPr lang="en-US" dirty="0"/>
              <a:t>Why Should I Care?</a:t>
            </a:r>
          </a:p>
        </p:txBody>
      </p:sp>
      <p:sp>
        <p:nvSpPr>
          <p:cNvPr id="3" name="Content Placeholder 2">
            <a:extLst>
              <a:ext uri="{FF2B5EF4-FFF2-40B4-BE49-F238E27FC236}">
                <a16:creationId xmlns:a16="http://schemas.microsoft.com/office/drawing/2014/main" id="{61705A90-43C0-4BBF-9DE3-CDF5E1BF2C4D}"/>
              </a:ext>
            </a:extLst>
          </p:cNvPr>
          <p:cNvSpPr>
            <a:spLocks noGrp="1"/>
          </p:cNvSpPr>
          <p:nvPr>
            <p:ph idx="1"/>
          </p:nvPr>
        </p:nvSpPr>
        <p:spPr/>
        <p:txBody>
          <a:bodyPr>
            <a:normAutofit/>
          </a:bodyPr>
          <a:lstStyle/>
          <a:p>
            <a:pPr>
              <a:buFont typeface="Arial" panose="020B0604020202020204" pitchFamily="34" charset="0"/>
              <a:buChar char="•"/>
            </a:pPr>
            <a:r>
              <a:rPr lang="en-US" sz="2400" dirty="0"/>
              <a:t> Enables more users to run programs</a:t>
            </a:r>
          </a:p>
          <a:p>
            <a:pPr>
              <a:buFont typeface="Arial" panose="020B0604020202020204" pitchFamily="34" charset="0"/>
              <a:buChar char="•"/>
            </a:pPr>
            <a:r>
              <a:rPr lang="en-US" sz="2400" dirty="0"/>
              <a:t> More reliable computations</a:t>
            </a:r>
          </a:p>
          <a:p>
            <a:pPr>
              <a:buFont typeface="Arial" panose="020B0604020202020204" pitchFamily="34" charset="0"/>
              <a:buChar char="•"/>
            </a:pPr>
            <a:r>
              <a:rPr lang="en-US" sz="2400" dirty="0"/>
              <a:t> Provides the first architecture for a quantum processor</a:t>
            </a:r>
          </a:p>
          <a:p>
            <a:pPr>
              <a:buFont typeface="Arial" panose="020B0604020202020204" pitchFamily="34" charset="0"/>
              <a:buChar char="•"/>
            </a:pPr>
            <a:r>
              <a:rPr lang="en-US" sz="2400" dirty="0"/>
              <a:t> A scalable System</a:t>
            </a:r>
          </a:p>
        </p:txBody>
      </p:sp>
      <p:pic>
        <p:nvPicPr>
          <p:cNvPr id="4" name="Recorded Sound">
            <a:hlinkClick r:id="" action="ppaction://media"/>
            <a:extLst>
              <a:ext uri="{FF2B5EF4-FFF2-40B4-BE49-F238E27FC236}">
                <a16:creationId xmlns:a16="http://schemas.microsoft.com/office/drawing/2014/main" id="{012EB88C-96DD-4B0C-A31A-1C63A528D7F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516880" y="5259492"/>
            <a:ext cx="609600" cy="609600"/>
          </a:xfrm>
          <a:prstGeom prst="rect">
            <a:avLst/>
          </a:prstGeom>
        </p:spPr>
      </p:pic>
    </p:spTree>
    <p:extLst>
      <p:ext uri="{BB962C8B-B14F-4D97-AF65-F5344CB8AC3E}">
        <p14:creationId xmlns:p14="http://schemas.microsoft.com/office/powerpoint/2010/main" val="2087537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361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3ACC4D-F4E2-4420-9956-91E19528EBFA}"/>
              </a:ext>
            </a:extLst>
          </p:cNvPr>
          <p:cNvSpPr>
            <a:spLocks noGrp="1"/>
          </p:cNvSpPr>
          <p:nvPr>
            <p:ph type="title"/>
          </p:nvPr>
        </p:nvSpPr>
        <p:spPr/>
        <p:txBody>
          <a:bodyPr/>
          <a:lstStyle/>
          <a:p>
            <a:r>
              <a:rPr lang="en-US" dirty="0"/>
              <a:t>Evaluation</a:t>
            </a:r>
          </a:p>
        </p:txBody>
      </p:sp>
      <p:sp>
        <p:nvSpPr>
          <p:cNvPr id="3" name="Content Placeholder 2">
            <a:extLst>
              <a:ext uri="{FF2B5EF4-FFF2-40B4-BE49-F238E27FC236}">
                <a16:creationId xmlns:a16="http://schemas.microsoft.com/office/drawing/2014/main" id="{AC90B69E-F50C-44BC-979F-B5FFD7B84C0C}"/>
              </a:ext>
            </a:extLst>
          </p:cNvPr>
          <p:cNvSpPr>
            <a:spLocks noGrp="1"/>
          </p:cNvSpPr>
          <p:nvPr>
            <p:ph idx="1"/>
          </p:nvPr>
        </p:nvSpPr>
        <p:spPr/>
        <p:txBody>
          <a:bodyPr>
            <a:normAutofit/>
          </a:bodyPr>
          <a:lstStyle/>
          <a:p>
            <a:r>
              <a:rPr lang="en-US" sz="2400" dirty="0"/>
              <a:t>Results were evaluated by running programs in the nonparallel setup and then the parallel setup with the Fair and Reliable Partitioning. The overall time, trials, and throughput were measured to produce their results.</a:t>
            </a:r>
          </a:p>
          <a:p>
            <a:endParaRPr lang="en-US" sz="2400" dirty="0"/>
          </a:p>
          <a:p>
            <a:pPr marL="0" indent="0">
              <a:buNone/>
            </a:pPr>
            <a:endParaRPr lang="en-US" sz="2400" dirty="0"/>
          </a:p>
        </p:txBody>
      </p:sp>
      <p:pic>
        <p:nvPicPr>
          <p:cNvPr id="4" name="Recorded Sound">
            <a:hlinkClick r:id="" action="ppaction://media"/>
            <a:extLst>
              <a:ext uri="{FF2B5EF4-FFF2-40B4-BE49-F238E27FC236}">
                <a16:creationId xmlns:a16="http://schemas.microsoft.com/office/drawing/2014/main" id="{63BF3EDA-44FE-4303-B0B1-31C9A02EBD6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486400" y="5259492"/>
            <a:ext cx="609600" cy="609600"/>
          </a:xfrm>
          <a:prstGeom prst="rect">
            <a:avLst/>
          </a:prstGeom>
        </p:spPr>
      </p:pic>
    </p:spTree>
    <p:extLst>
      <p:ext uri="{BB962C8B-B14F-4D97-AF65-F5344CB8AC3E}">
        <p14:creationId xmlns:p14="http://schemas.microsoft.com/office/powerpoint/2010/main" val="3046086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177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CD7821-5305-44C6-900E-424B4E875CA0}"/>
              </a:ext>
            </a:extLst>
          </p:cNvPr>
          <p:cNvSpPr>
            <a:spLocks noGrp="1"/>
          </p:cNvSpPr>
          <p:nvPr>
            <p:ph type="title"/>
          </p:nvPr>
        </p:nvSpPr>
        <p:spPr/>
        <p:txBody>
          <a:bodyPr/>
          <a:lstStyle/>
          <a:p>
            <a:r>
              <a:rPr lang="en-US" dirty="0"/>
              <a:t>Limitations</a:t>
            </a:r>
          </a:p>
        </p:txBody>
      </p:sp>
      <p:sp>
        <p:nvSpPr>
          <p:cNvPr id="3" name="Content Placeholder 2">
            <a:extLst>
              <a:ext uri="{FF2B5EF4-FFF2-40B4-BE49-F238E27FC236}">
                <a16:creationId xmlns:a16="http://schemas.microsoft.com/office/drawing/2014/main" id="{480DC649-A32E-4FB2-BE8F-13CFD54DB8D0}"/>
              </a:ext>
            </a:extLst>
          </p:cNvPr>
          <p:cNvSpPr>
            <a:spLocks noGrp="1"/>
          </p:cNvSpPr>
          <p:nvPr>
            <p:ph idx="1"/>
          </p:nvPr>
        </p:nvSpPr>
        <p:spPr/>
        <p:txBody>
          <a:bodyPr>
            <a:normAutofit lnSpcReduction="10000"/>
          </a:bodyPr>
          <a:lstStyle/>
          <a:p>
            <a:r>
              <a:rPr lang="en-US" sz="2400" dirty="0"/>
              <a:t>The model is limited by the fundamental properties of quantum computing. Parallel programs are tightly coupled. This makes the running time dependent on the larger program.</a:t>
            </a:r>
          </a:p>
          <a:p>
            <a:r>
              <a:rPr lang="en-US" sz="2400" dirty="0"/>
              <a:t>Qubit allocation is not based on </a:t>
            </a:r>
            <a:r>
              <a:rPr lang="en-US" sz="2400" dirty="0" err="1"/>
              <a:t>spacial</a:t>
            </a:r>
            <a:r>
              <a:rPr lang="en-US" sz="2400" dirty="0"/>
              <a:t> neighbors. It relies on finding reliable qubits.</a:t>
            </a:r>
          </a:p>
          <a:p>
            <a:r>
              <a:rPr lang="en-US" sz="2400" dirty="0"/>
              <a:t>I can see one limitation being in the qubit allocation as stated. As programs increase in size, the available qubits shrink. This becomes a time vs space problem.</a:t>
            </a:r>
          </a:p>
        </p:txBody>
      </p:sp>
      <p:pic>
        <p:nvPicPr>
          <p:cNvPr id="4" name="Recorded Sound">
            <a:hlinkClick r:id="" action="ppaction://media"/>
            <a:extLst>
              <a:ext uri="{FF2B5EF4-FFF2-40B4-BE49-F238E27FC236}">
                <a16:creationId xmlns:a16="http://schemas.microsoft.com/office/drawing/2014/main" id="{A23B3C9A-6AC2-4E40-8E78-F92D9C62D31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486400" y="5259492"/>
            <a:ext cx="609600" cy="609600"/>
          </a:xfrm>
          <a:prstGeom prst="rect">
            <a:avLst/>
          </a:prstGeom>
        </p:spPr>
      </p:pic>
    </p:spTree>
    <p:extLst>
      <p:ext uri="{BB962C8B-B14F-4D97-AF65-F5344CB8AC3E}">
        <p14:creationId xmlns:p14="http://schemas.microsoft.com/office/powerpoint/2010/main" val="35651267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982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EA1FC-077A-4A20-860C-A5CF889FA4B1}"/>
              </a:ext>
            </a:extLst>
          </p:cNvPr>
          <p:cNvSpPr>
            <a:spLocks noGrp="1"/>
          </p:cNvSpPr>
          <p:nvPr>
            <p:ph type="title"/>
          </p:nvPr>
        </p:nvSpPr>
        <p:spPr/>
        <p:txBody>
          <a:bodyPr/>
          <a:lstStyle/>
          <a:p>
            <a:r>
              <a:rPr lang="en-US" dirty="0"/>
              <a:t>Results</a:t>
            </a:r>
          </a:p>
        </p:txBody>
      </p:sp>
      <p:sp>
        <p:nvSpPr>
          <p:cNvPr id="3" name="Content Placeholder 2">
            <a:extLst>
              <a:ext uri="{FF2B5EF4-FFF2-40B4-BE49-F238E27FC236}">
                <a16:creationId xmlns:a16="http://schemas.microsoft.com/office/drawing/2014/main" id="{6A65BAE0-C7FE-447D-A1A2-68CBBBBF48CF}"/>
              </a:ext>
            </a:extLst>
          </p:cNvPr>
          <p:cNvSpPr>
            <a:spLocks noGrp="1"/>
          </p:cNvSpPr>
          <p:nvPr>
            <p:ph idx="1"/>
          </p:nvPr>
        </p:nvSpPr>
        <p:spPr/>
        <p:txBody>
          <a:bodyPr>
            <a:normAutofit/>
          </a:bodyPr>
          <a:lstStyle/>
          <a:p>
            <a:r>
              <a:rPr lang="en-US" sz="2400" dirty="0"/>
              <a:t>The amount of reliable qubits is small which leaves other qubits unallocated. Creating a model and or architecture to use unallocated resources will provide much more throughput. Currently quantum computers are very susceptible to noise. Due to this, the overall impact of parallel programs can impact the overall reliability.</a:t>
            </a:r>
          </a:p>
          <a:p>
            <a:r>
              <a:rPr lang="en-US" sz="2400" dirty="0"/>
              <a:t>The overall result was that throughput can be increase by up to 2x with a loss in reliability of 12%.</a:t>
            </a:r>
          </a:p>
          <a:p>
            <a:endParaRPr lang="en-US" sz="2400" dirty="0"/>
          </a:p>
          <a:p>
            <a:endParaRPr lang="en-US" sz="2400" dirty="0"/>
          </a:p>
        </p:txBody>
      </p:sp>
      <p:pic>
        <p:nvPicPr>
          <p:cNvPr id="4" name="Recorded Sound">
            <a:hlinkClick r:id="" action="ppaction://media"/>
            <a:extLst>
              <a:ext uri="{FF2B5EF4-FFF2-40B4-BE49-F238E27FC236}">
                <a16:creationId xmlns:a16="http://schemas.microsoft.com/office/drawing/2014/main" id="{10016C54-7A21-4121-B715-DCF0E54A2D7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486400" y="5259492"/>
            <a:ext cx="609600" cy="609600"/>
          </a:xfrm>
          <a:prstGeom prst="rect">
            <a:avLst/>
          </a:prstGeom>
        </p:spPr>
      </p:pic>
    </p:spTree>
    <p:extLst>
      <p:ext uri="{BB962C8B-B14F-4D97-AF65-F5344CB8AC3E}">
        <p14:creationId xmlns:p14="http://schemas.microsoft.com/office/powerpoint/2010/main" val="29554602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907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D50A12-8802-4B92-93E1-5B316DC5A48A}"/>
              </a:ext>
            </a:extLst>
          </p:cNvPr>
          <p:cNvSpPr>
            <a:spLocks noGrp="1"/>
          </p:cNvSpPr>
          <p:nvPr>
            <p:ph type="title"/>
          </p:nvPr>
        </p:nvSpPr>
        <p:spPr/>
        <p:txBody>
          <a:bodyPr/>
          <a:lstStyle/>
          <a:p>
            <a:r>
              <a:rPr lang="en-US" dirty="0"/>
              <a:t>Future</a:t>
            </a:r>
          </a:p>
        </p:txBody>
      </p:sp>
      <p:sp>
        <p:nvSpPr>
          <p:cNvPr id="3" name="Content Placeholder 2">
            <a:extLst>
              <a:ext uri="{FF2B5EF4-FFF2-40B4-BE49-F238E27FC236}">
                <a16:creationId xmlns:a16="http://schemas.microsoft.com/office/drawing/2014/main" id="{0C6F4E4C-997B-489F-A38F-4C47A4F65F65}"/>
              </a:ext>
            </a:extLst>
          </p:cNvPr>
          <p:cNvSpPr>
            <a:spLocks noGrp="1"/>
          </p:cNvSpPr>
          <p:nvPr>
            <p:ph idx="1"/>
          </p:nvPr>
        </p:nvSpPr>
        <p:spPr/>
        <p:txBody>
          <a:bodyPr>
            <a:normAutofit/>
          </a:bodyPr>
          <a:lstStyle/>
          <a:p>
            <a:r>
              <a:rPr lang="en-US" sz="2400" dirty="0"/>
              <a:t>The authors did not provide future work, rather they provide related work. The related work focuses on building practical applications and commercialization.</a:t>
            </a:r>
          </a:p>
          <a:p>
            <a:r>
              <a:rPr lang="en-US" sz="2400" dirty="0"/>
              <a:t>I see this work not being the solution but work towards designing a practical quantum processor. For a while I see quantum processors being used as coprocessors, much like the GPU in your computer. They will still be controlled by the “brain” asking it to perform computations and provide a result.</a:t>
            </a:r>
          </a:p>
        </p:txBody>
      </p:sp>
      <p:pic>
        <p:nvPicPr>
          <p:cNvPr id="4" name="Recorded Sound">
            <a:hlinkClick r:id="" action="ppaction://media"/>
            <a:extLst>
              <a:ext uri="{FF2B5EF4-FFF2-40B4-BE49-F238E27FC236}">
                <a16:creationId xmlns:a16="http://schemas.microsoft.com/office/drawing/2014/main" id="{CBCFE6D9-DC04-4934-BCB3-6D5AAAF3E10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682143" y="5564292"/>
            <a:ext cx="609600" cy="609600"/>
          </a:xfrm>
          <a:prstGeom prst="rect">
            <a:avLst/>
          </a:prstGeom>
        </p:spPr>
      </p:pic>
    </p:spTree>
    <p:extLst>
      <p:ext uri="{BB962C8B-B14F-4D97-AF65-F5344CB8AC3E}">
        <p14:creationId xmlns:p14="http://schemas.microsoft.com/office/powerpoint/2010/main" val="31218120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146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RetrospectVTI">
  <a:themeElements>
    <a:clrScheme name="AnalogousFromRegularSeedLeftStep">
      <a:dk1>
        <a:srgbClr val="000000"/>
      </a:dk1>
      <a:lt1>
        <a:srgbClr val="FFFFFF"/>
      </a:lt1>
      <a:dk2>
        <a:srgbClr val="223C26"/>
      </a:dk2>
      <a:lt2>
        <a:srgbClr val="E8E4E2"/>
      </a:lt2>
      <a:accent1>
        <a:srgbClr val="4598CB"/>
      </a:accent1>
      <a:accent2>
        <a:srgbClr val="31B2AD"/>
      </a:accent2>
      <a:accent3>
        <a:srgbClr val="3EB680"/>
      </a:accent3>
      <a:accent4>
        <a:srgbClr val="33B945"/>
      </a:accent4>
      <a:accent5>
        <a:srgbClr val="60B63E"/>
      </a:accent5>
      <a:accent6>
        <a:srgbClr val="89AF30"/>
      </a:accent6>
      <a:hlink>
        <a:srgbClr val="BB6D3C"/>
      </a:hlink>
      <a:folHlink>
        <a:srgbClr val="828282"/>
      </a:folHlink>
    </a:clrScheme>
    <a:fontScheme name="Retrospect">
      <a:majorFont>
        <a:latin typeface="Bembo"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Nova Light"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docProps/app.xml><?xml version="1.0" encoding="utf-8"?>
<Properties xmlns="http://schemas.openxmlformats.org/officeDocument/2006/extended-properties" xmlns:vt="http://schemas.openxmlformats.org/officeDocument/2006/docPropsVTypes">
  <TotalTime>62</TotalTime>
  <Words>439</Words>
  <Application>Microsoft Office PowerPoint</Application>
  <PresentationFormat>Widescreen</PresentationFormat>
  <Paragraphs>33</Paragraphs>
  <Slides>9</Slides>
  <Notes>0</Notes>
  <HiddenSlides>0</HiddenSlides>
  <MMClips>9</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Arial Nova Light</vt:lpstr>
      <vt:lpstr>Bembo</vt:lpstr>
      <vt:lpstr>Calibri</vt:lpstr>
      <vt:lpstr>RetrospectVTI</vt:lpstr>
      <vt:lpstr>Multi Programming Quantum Computers</vt:lpstr>
      <vt:lpstr>The problem</vt:lpstr>
      <vt:lpstr>Motivation</vt:lpstr>
      <vt:lpstr>Approach</vt:lpstr>
      <vt:lpstr>Why Should I Care?</vt:lpstr>
      <vt:lpstr>Evaluation</vt:lpstr>
      <vt:lpstr>Limitations</vt:lpstr>
      <vt:lpstr>Results</vt:lpstr>
      <vt:lpstr>Future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Multi Programming Quantum Computers</dc:title>
  <dc:creator>Justin Butler</dc:creator>
  <cp:lastModifiedBy>Justin Butler</cp:lastModifiedBy>
  <cp:revision>19</cp:revision>
  <dcterms:created xsi:type="dcterms:W3CDTF">2020-04-08T17:49:35Z</dcterms:created>
  <dcterms:modified xsi:type="dcterms:W3CDTF">2020-04-08T18:52:33Z</dcterms:modified>
</cp:coreProperties>
</file>